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8C2"/>
    <a:srgbClr val="099BDD"/>
    <a:srgbClr val="C20A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CB216-9000-495A-01FB-7ABD92FBF9D8}" v="329" dt="2025-08-10T10:17:34.803"/>
    <p1510:client id="{388FC854-B7E1-16D4-7871-E9532063BB13}" v="30" dt="2025-08-10T10:20:43.257"/>
    <p1510:client id="{ED03D9D1-92CC-1819-3105-C026E93F33D1}" v="164" dt="2025-08-10T13:31:29.3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096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194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8/10/2025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63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31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6692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30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581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217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016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1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958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8231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Životní optimismus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5400" dirty="0">
                <a:latin typeface="Aptos Display"/>
              </a:rPr>
              <a:t>Desetinná čísla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2FA41A-A358-C0C5-0F48-BEC0434F55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698480" y="3130450"/>
            <a:ext cx="1143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635C29-7840-23CA-2589-B8B1C21690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3FAAF-3AE4-8DDE-8D46-08A0D844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2588C2"/>
                </a:solidFill>
              </a:rPr>
              <a:t>Dechová</a:t>
            </a:r>
            <a:r>
              <a:rPr lang="en-US" b="1" dirty="0">
                <a:solidFill>
                  <a:srgbClr val="2588C2"/>
                </a:solidFill>
              </a:rPr>
              <a:t> </a:t>
            </a:r>
            <a:r>
              <a:rPr lang="en-US" b="1" dirty="0" err="1">
                <a:solidFill>
                  <a:srgbClr val="2588C2"/>
                </a:solidFill>
              </a:rPr>
              <a:t>hudba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45B6F-6745-A882-D97F-A2F828A8B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7510371" cy="42062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Miluji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……………………………………….………..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………………………………….…….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Můžu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nejsem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bůhvíjak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nadšen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</a:t>
            </a: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Nemusím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nevadí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mi ………………......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Nesnáším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…………………………………………..</a:t>
            </a:r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7D4AB19-B9BC-FDDD-8E86-DF5FD62E1057}"/>
              </a:ext>
            </a:extLst>
          </p:cNvPr>
          <p:cNvSpPr txBox="1">
            <a:spLocks/>
          </p:cNvSpPr>
          <p:nvPr/>
        </p:nvSpPr>
        <p:spPr>
          <a:xfrm>
            <a:off x="8717222" y="2016596"/>
            <a:ext cx="1574146" cy="42062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+ 1,1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+ 0,8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+0,2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- 0,2</a:t>
            </a:r>
            <a:endParaRPr lang="en-US" sz="3200" dirty="0">
              <a:solidFill>
                <a:srgbClr val="FFFFFF"/>
              </a:solidFill>
              <a:latin typeface="Corbel" panose="020B0503020204020204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- 0,8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- 1,1</a:t>
            </a:r>
            <a:endParaRPr lang="en-US" dirty="0"/>
          </a:p>
          <a:p>
            <a:pPr>
              <a:buFont typeface="Calibri" pitchFamily="2" charset="2"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6541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9B833-1FAC-6633-5157-3282E8F678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A95FF-D867-C8D9-5686-782530EC8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2588C2"/>
                </a:solidFill>
              </a:rPr>
              <a:t>Vaření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D2540-7551-D118-43DD-3DCD72B7D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7510371" cy="42062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Miluji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……………………………………….………..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………………………………….…….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Můžu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nejsem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bůhvíjak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nadšen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</a:t>
            </a: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Nemusím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nevadí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mi ………………......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Nesnáším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…………………………………………..</a:t>
            </a:r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DBF7B7F-D14A-0510-72DC-55B9AD2DAB8B}"/>
              </a:ext>
            </a:extLst>
          </p:cNvPr>
          <p:cNvSpPr txBox="1">
            <a:spLocks/>
          </p:cNvSpPr>
          <p:nvPr/>
        </p:nvSpPr>
        <p:spPr>
          <a:xfrm>
            <a:off x="8717222" y="2016596"/>
            <a:ext cx="1574146" cy="42062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+ 1,1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+ 0,8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+0,2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- 0,2</a:t>
            </a:r>
            <a:endParaRPr lang="en-US" sz="3200" dirty="0">
              <a:solidFill>
                <a:srgbClr val="FFFFFF"/>
              </a:solidFill>
              <a:latin typeface="Corbel" panose="020B0503020204020204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- 0,8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- 1,1</a:t>
            </a:r>
            <a:endParaRPr lang="en-US" dirty="0"/>
          </a:p>
          <a:p>
            <a:pPr>
              <a:buFont typeface="Calibri" pitchFamily="2" charset="2"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11785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BC769-31E8-5536-975E-B60D7912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588C2"/>
                </a:solidFill>
              </a:rPr>
              <a:t>Ananas </a:t>
            </a:r>
            <a:r>
              <a:rPr lang="en-US" b="1" dirty="0" err="1">
                <a:solidFill>
                  <a:srgbClr val="2588C2"/>
                </a:solidFill>
              </a:rPr>
              <a:t>na</a:t>
            </a:r>
            <a:r>
              <a:rPr lang="en-US" b="1" dirty="0">
                <a:solidFill>
                  <a:srgbClr val="2588C2"/>
                </a:solidFill>
              </a:rPr>
              <a:t> </a:t>
            </a:r>
            <a:r>
              <a:rPr lang="en-US" b="1" dirty="0" err="1">
                <a:solidFill>
                  <a:srgbClr val="2588C2"/>
                </a:solidFill>
              </a:rPr>
              <a:t>pizze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F1528-D35B-7947-6FD1-DB7E4979B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7510371" cy="42062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Miluji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……………………………………….………..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………………………………….…….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Můžu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nejsem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bůhvíjak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nadšen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</a:t>
            </a: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Nemusím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nevadí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mi ………………......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Nesnáším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…………………………………………..</a:t>
            </a:r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F3442FE-7BB9-A732-85D1-54EC61DD9C59}"/>
              </a:ext>
            </a:extLst>
          </p:cNvPr>
          <p:cNvSpPr txBox="1">
            <a:spLocks/>
          </p:cNvSpPr>
          <p:nvPr/>
        </p:nvSpPr>
        <p:spPr>
          <a:xfrm>
            <a:off x="8717222" y="2016596"/>
            <a:ext cx="1574146" cy="42062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+ 1,1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+ 0,8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+0,2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- 0,2</a:t>
            </a:r>
            <a:endParaRPr lang="en-US" sz="3200" dirty="0">
              <a:solidFill>
                <a:srgbClr val="FFFFFF"/>
              </a:solidFill>
              <a:latin typeface="Corbel" panose="020B0503020204020204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- 0,8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- 1,1</a:t>
            </a:r>
            <a:endParaRPr lang="en-US" dirty="0"/>
          </a:p>
          <a:p>
            <a:pPr>
              <a:buFont typeface="Calibri" pitchFamily="2" charset="2"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16429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E28059-FBC8-B68A-EAE0-BF50136B1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3FEF9-A9AB-2608-79EA-7A291DC75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2588C2"/>
                </a:solidFill>
              </a:rPr>
              <a:t>Slušné</a:t>
            </a:r>
            <a:r>
              <a:rPr lang="en-US" b="1" dirty="0">
                <a:solidFill>
                  <a:srgbClr val="2588C2"/>
                </a:solidFill>
              </a:rPr>
              <a:t> </a:t>
            </a:r>
            <a:r>
              <a:rPr lang="en-US" b="1" dirty="0" err="1">
                <a:solidFill>
                  <a:srgbClr val="2588C2"/>
                </a:solidFill>
              </a:rPr>
              <a:t>oblečení</a:t>
            </a:r>
            <a:r>
              <a:rPr lang="en-US" b="1" dirty="0">
                <a:solidFill>
                  <a:srgbClr val="2588C2"/>
                </a:solidFill>
              </a:rPr>
              <a:t> do </a:t>
            </a:r>
            <a:r>
              <a:rPr lang="en-US" b="1" dirty="0" err="1">
                <a:solidFill>
                  <a:srgbClr val="2588C2"/>
                </a:solidFill>
              </a:rPr>
              <a:t>divadla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730E1-34EF-F2EB-AE63-4A1EEBE87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7510371" cy="42062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Miluji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……………………………………….………..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………………………………….…….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Můžu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nejsem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bůhvíjak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nadšen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</a:t>
            </a: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Nemusím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nevadí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mi ………………......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Nesnáším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…………………………………………..</a:t>
            </a:r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9587C64-27DB-98D4-3D51-410DE0D32962}"/>
              </a:ext>
            </a:extLst>
          </p:cNvPr>
          <p:cNvSpPr txBox="1">
            <a:spLocks/>
          </p:cNvSpPr>
          <p:nvPr/>
        </p:nvSpPr>
        <p:spPr>
          <a:xfrm>
            <a:off x="8717222" y="2016596"/>
            <a:ext cx="1574146" cy="42062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+ 1,1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+ 0,8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+0,2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- 0,2</a:t>
            </a:r>
            <a:endParaRPr lang="en-US" sz="3200" dirty="0">
              <a:solidFill>
                <a:srgbClr val="FFFFFF"/>
              </a:solidFill>
              <a:latin typeface="Corbel" panose="020B0503020204020204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- 0,8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- 1,1</a:t>
            </a:r>
            <a:endParaRPr lang="en-US" dirty="0"/>
          </a:p>
          <a:p>
            <a:pPr>
              <a:buFont typeface="Calibri" pitchFamily="2" charset="2"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07733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905ED6-DCA7-DCC0-AAB7-6278A10398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5E16A-7EAB-A741-9018-0AD740C06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588C2"/>
                </a:solidFill>
              </a:rPr>
              <a:t>Horká </a:t>
            </a:r>
            <a:r>
              <a:rPr lang="en-US" b="1" dirty="0" err="1">
                <a:solidFill>
                  <a:srgbClr val="2588C2"/>
                </a:solidFill>
              </a:rPr>
              <a:t>vana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E3257-B72F-C2CD-C545-DEEB6911C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7510371" cy="42062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Miluji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……………………………………….………..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………………………………….…….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Můžu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nejsem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bůhvíjak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nadšen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</a:t>
            </a: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Nemusím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nevadí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mi ………………......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Nesnáším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…………………………………………..</a:t>
            </a:r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E040C00-F584-67A7-E5DF-881279E12534}"/>
              </a:ext>
            </a:extLst>
          </p:cNvPr>
          <p:cNvSpPr txBox="1">
            <a:spLocks/>
          </p:cNvSpPr>
          <p:nvPr/>
        </p:nvSpPr>
        <p:spPr>
          <a:xfrm>
            <a:off x="8717222" y="2016596"/>
            <a:ext cx="1574146" cy="42062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+ 1,1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+ 0,8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+0,2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- 0,2</a:t>
            </a:r>
            <a:endParaRPr lang="en-US" sz="3200" dirty="0">
              <a:solidFill>
                <a:srgbClr val="FFFFFF"/>
              </a:solidFill>
              <a:latin typeface="Corbel" panose="020B0503020204020204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- 0,8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- 1,1</a:t>
            </a:r>
            <a:endParaRPr lang="en-US" dirty="0"/>
          </a:p>
          <a:p>
            <a:pPr>
              <a:buFont typeface="Calibri" pitchFamily="2" charset="2"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87298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10F580-04B3-7B1C-A52E-4E9C23E014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85396-2906-7FA9-6715-F30CB6038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2588C2"/>
                </a:solidFill>
              </a:rPr>
              <a:t>Velikonoce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6ABE2-4DBA-476A-D61C-7C020A1FB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7510371" cy="42062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Miluji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……………………………………….………..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………………………………….…….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Můžu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nejsem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bůhvíjak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nadšen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</a:t>
            </a: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Nemusím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nevadí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mi ………………......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Nesnáším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…………………………………………..</a:t>
            </a:r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CE6716C-07CA-7143-9647-1F30DD88C920}"/>
              </a:ext>
            </a:extLst>
          </p:cNvPr>
          <p:cNvSpPr txBox="1">
            <a:spLocks/>
          </p:cNvSpPr>
          <p:nvPr/>
        </p:nvSpPr>
        <p:spPr>
          <a:xfrm>
            <a:off x="8717222" y="2016596"/>
            <a:ext cx="1574146" cy="42062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+ 1,1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+ 0,8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+0,2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- 0,2</a:t>
            </a:r>
            <a:endParaRPr lang="en-US" sz="3200" dirty="0">
              <a:solidFill>
                <a:srgbClr val="FFFFFF"/>
              </a:solidFill>
              <a:latin typeface="Corbel" panose="020B0503020204020204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- 0,8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- 1,1</a:t>
            </a:r>
            <a:endParaRPr lang="en-US" dirty="0"/>
          </a:p>
          <a:p>
            <a:pPr>
              <a:buFont typeface="Calibri" pitchFamily="2" charset="2"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65866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6C8FE3-F09F-3500-C918-B50C61632B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13CF5-1E56-9776-1DFD-632686993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2588C2"/>
                </a:solidFill>
              </a:rPr>
              <a:t>Horská</a:t>
            </a:r>
            <a:r>
              <a:rPr lang="en-US" b="1" dirty="0">
                <a:solidFill>
                  <a:srgbClr val="2588C2"/>
                </a:solidFill>
              </a:rPr>
              <a:t> </a:t>
            </a:r>
            <a:r>
              <a:rPr lang="en-US" b="1" dirty="0" err="1">
                <a:solidFill>
                  <a:srgbClr val="2588C2"/>
                </a:solidFill>
              </a:rPr>
              <a:t>dráha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DBFC4-2805-0B29-3378-A1F27E419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7510371" cy="42062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Miluji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……………………………………….………..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………………………………….…….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Můžu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nejsem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bůhvíjak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nadšen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</a:t>
            </a: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Nemusím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nevadí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mi ………………......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Nesnáším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…………………………………………..</a:t>
            </a:r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F0834DA-BCAC-BB9A-A381-350C4889547A}"/>
              </a:ext>
            </a:extLst>
          </p:cNvPr>
          <p:cNvSpPr txBox="1">
            <a:spLocks/>
          </p:cNvSpPr>
          <p:nvPr/>
        </p:nvSpPr>
        <p:spPr>
          <a:xfrm>
            <a:off x="8717222" y="2016596"/>
            <a:ext cx="1574146" cy="42062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+ 1,1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+ 0,8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+0,2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- 0,2</a:t>
            </a:r>
            <a:endParaRPr lang="en-US" sz="3200" dirty="0">
              <a:solidFill>
                <a:srgbClr val="FFFFFF"/>
              </a:solidFill>
              <a:latin typeface="Corbel" panose="020B0503020204020204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- 0,8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- 1,1</a:t>
            </a:r>
            <a:endParaRPr lang="en-US" dirty="0"/>
          </a:p>
          <a:p>
            <a:pPr>
              <a:buFont typeface="Calibri" pitchFamily="2" charset="2"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15631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247136-9AB0-BD2E-8E27-09294AB04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4078F-2D49-4858-791D-B825F5257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588C2"/>
                </a:solidFill>
              </a:rPr>
              <a:t>Piercing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F6F79-C178-6580-CDE0-EACE5E46F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7510371" cy="42062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Miluji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……………………………………….………..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………………………………….…….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Můžu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nejsem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bůhvíjak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nadšen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</a:t>
            </a: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Nemusím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nevadí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mi ………………......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Nesnáším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…………………………………………..</a:t>
            </a:r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91D98E0-A07A-3B68-607D-9BD65AA16986}"/>
              </a:ext>
            </a:extLst>
          </p:cNvPr>
          <p:cNvSpPr txBox="1">
            <a:spLocks/>
          </p:cNvSpPr>
          <p:nvPr/>
        </p:nvSpPr>
        <p:spPr>
          <a:xfrm>
            <a:off x="8717222" y="2016596"/>
            <a:ext cx="1574146" cy="42062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+ 1,1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+ 0,8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+0,2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- 0,2</a:t>
            </a:r>
            <a:endParaRPr lang="en-US" sz="3200" dirty="0">
              <a:solidFill>
                <a:srgbClr val="FFFFFF"/>
              </a:solidFill>
              <a:latin typeface="Corbel" panose="020B0503020204020204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- 0,8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- 1,1</a:t>
            </a:r>
            <a:endParaRPr lang="en-US" dirty="0"/>
          </a:p>
          <a:p>
            <a:pPr>
              <a:buFont typeface="Calibri" pitchFamily="2" charset="2"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4814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975537-F74D-5327-C0FD-E603FAC8F9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947B1-E8F4-FA56-B87B-E919BF47F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2588C2"/>
                </a:solidFill>
              </a:rPr>
              <a:t>Kočky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0E51A-2FF4-4468-E2CD-7D62B8DD8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7510371" cy="42062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Miluji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……………………………………….………..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………………………………….…….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Můžu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nejsem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bůhvíjak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nadšen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</a:t>
            </a: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Nemusím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nevadí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mi ………………......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Nesnáším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…………………………………………..</a:t>
            </a:r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6A48899-81C7-9F74-6DCE-2793B43615DA}"/>
              </a:ext>
            </a:extLst>
          </p:cNvPr>
          <p:cNvSpPr txBox="1">
            <a:spLocks/>
          </p:cNvSpPr>
          <p:nvPr/>
        </p:nvSpPr>
        <p:spPr>
          <a:xfrm>
            <a:off x="8717222" y="2016596"/>
            <a:ext cx="1574146" cy="42062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+ 1,1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+ 0,8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+0,2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- 0,2</a:t>
            </a:r>
            <a:endParaRPr lang="en-US" sz="3200" dirty="0">
              <a:solidFill>
                <a:srgbClr val="FFFFFF"/>
              </a:solidFill>
              <a:latin typeface="Corbel" panose="020B0503020204020204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- 0,8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- 1,1</a:t>
            </a:r>
            <a:endParaRPr lang="en-US" dirty="0"/>
          </a:p>
          <a:p>
            <a:pPr>
              <a:buFont typeface="Calibri" pitchFamily="2" charset="2"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7872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428A13-57F5-5F9B-FF8E-8AFD30CAD1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9CEAD-725F-A5FA-C33E-4FC19EC98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2588C2"/>
                </a:solidFill>
              </a:rPr>
              <a:t>Tatarák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5FFF1-5625-5A4E-F9E4-5EA92F9B9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7510371" cy="42062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Miluji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……………………………………….………..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………………………………….…….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Můžu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nejsem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bůhvíjak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nadšen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</a:t>
            </a: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Nemusím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nevadí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mi ………………......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Nesnáším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…………………………………………..</a:t>
            </a:r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2283680-8F89-D672-6DCD-A82F8FD0A965}"/>
              </a:ext>
            </a:extLst>
          </p:cNvPr>
          <p:cNvSpPr txBox="1">
            <a:spLocks/>
          </p:cNvSpPr>
          <p:nvPr/>
        </p:nvSpPr>
        <p:spPr>
          <a:xfrm>
            <a:off x="8717222" y="2016596"/>
            <a:ext cx="1574146" cy="42062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+ 1,1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+ 0,8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+0,2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- 0,2</a:t>
            </a:r>
            <a:endParaRPr lang="en-US" sz="3200" dirty="0">
              <a:solidFill>
                <a:srgbClr val="FFFFFF"/>
              </a:solidFill>
              <a:latin typeface="Corbel" panose="020B0503020204020204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- 0,8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- 1,1</a:t>
            </a:r>
            <a:endParaRPr lang="en-US" dirty="0"/>
          </a:p>
          <a:p>
            <a:pPr>
              <a:buFont typeface="Calibri" pitchFamily="2" charset="2"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131036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Banded</vt:lpstr>
      <vt:lpstr>Životní optimismus</vt:lpstr>
      <vt:lpstr>Ananas na pizze</vt:lpstr>
      <vt:lpstr>Slušné oblečení do divadla</vt:lpstr>
      <vt:lpstr>Horká vana</vt:lpstr>
      <vt:lpstr>Velikonoce</vt:lpstr>
      <vt:lpstr>Horská dráha</vt:lpstr>
      <vt:lpstr>Piercing</vt:lpstr>
      <vt:lpstr>Kočky</vt:lpstr>
      <vt:lpstr>Tatarák</vt:lpstr>
      <vt:lpstr>Dechová hudba</vt:lpstr>
      <vt:lpstr>Vaření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181</cp:revision>
  <dcterms:created xsi:type="dcterms:W3CDTF">2025-08-10T08:23:54Z</dcterms:created>
  <dcterms:modified xsi:type="dcterms:W3CDTF">2025-08-10T13:32:48Z</dcterms:modified>
</cp:coreProperties>
</file>